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5" r:id="rId5"/>
  </p:sldMasterIdLst>
  <p:notesMasterIdLst>
    <p:notesMasterId r:id="rId33"/>
  </p:notesMasterIdLst>
  <p:sldIdLst>
    <p:sldId id="270" r:id="rId6"/>
    <p:sldId id="273" r:id="rId7"/>
    <p:sldId id="275" r:id="rId8"/>
    <p:sldId id="274" r:id="rId9"/>
    <p:sldId id="272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59" r:id="rId18"/>
    <p:sldId id="260" r:id="rId19"/>
    <p:sldId id="261" r:id="rId20"/>
    <p:sldId id="262" r:id="rId21"/>
    <p:sldId id="263" r:id="rId22"/>
    <p:sldId id="264" r:id="rId23"/>
    <p:sldId id="283" r:id="rId24"/>
    <p:sldId id="265" r:id="rId25"/>
    <p:sldId id="266" r:id="rId26"/>
    <p:sldId id="285" r:id="rId27"/>
    <p:sldId id="286" r:id="rId28"/>
    <p:sldId id="267" r:id="rId29"/>
    <p:sldId id="268" r:id="rId30"/>
    <p:sldId id="287" r:id="rId31"/>
    <p:sldId id="271" r:id="rId32"/>
  </p:sldIdLst>
  <p:sldSz cx="9906000" cy="6858000" type="A4"/>
  <p:notesSz cx="6881813" cy="92964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68876" autoAdjust="0"/>
  </p:normalViewPr>
  <p:slideViewPr>
    <p:cSldViewPr snapToObjects="1">
      <p:cViewPr varScale="1">
        <p:scale>
          <a:sx n="62" d="100"/>
          <a:sy n="62" d="100"/>
        </p:scale>
        <p:origin x="-2034" y="-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D50D201-B6D3-4C58-A999-8670F5A101CC}" type="datetimeFigureOut">
              <a:rPr lang="en-US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696913"/>
            <a:ext cx="503396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182" y="4415790"/>
            <a:ext cx="550545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B5E7C-98F3-4059-A8CC-AEF434FDF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0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Chciałbym opowiedzieć Wam o pewnej koncepcji, którą sobie niedawno wymyśliłem. Przy okazji poznać Wasze opinie czy usłyszeć uwagi. Porozmawiać.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Błędy przychodzące do Handlera są klasyfikowane i w zależności od tego jaki to jest błąd, jest on inaczej traktowany. </a:t>
            </a:r>
          </a:p>
          <a:p>
            <a:endParaRPr lang="pl-PL" baseline="0" dirty="0" smtClean="0"/>
          </a:p>
          <a:p>
            <a:r>
              <a:rPr lang="pl-PL" baseline="0" dirty="0" smtClean="0"/>
              <a:t>W niektórych przypadkach decyzja o tym co zrobić z danym błędem jest podejmowana przez użytkownika. Zatem użytkownik musi się zastanowić co z tym zrobić, natomiast aplikacja nadal pracuje, pętle nadal kręcą.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0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Wyobraźmy sobie, że przychodzi błąd, a decyzję o tym co z nim zrobić musi podjąć użytkownik. Jednocześnie, podczas gdy użytkownik się zastanawia co zrobić, dany błąd negatywnie wpływa na dalszą pracę programu.</a:t>
            </a:r>
          </a:p>
          <a:p>
            <a:endParaRPr lang="pl-PL" baseline="0" dirty="0" smtClean="0"/>
          </a:p>
          <a:p>
            <a:r>
              <a:rPr lang="pl-PL" baseline="0" dirty="0" smtClean="0"/>
              <a:t>Jak się to może skończyć?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0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Aby uchronić się przed Armagedon musimy potrafić</a:t>
            </a:r>
            <a:r>
              <a:rPr lang="pl-PL" baseline="0" dirty="0" smtClean="0"/>
              <a:t> zatrzymywać wątki na czas podejmowania decyzji przez Error Handlera -  musimy umieć zamrażać wątki!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0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No i tak dotarliśmy do tematu </a:t>
            </a:r>
            <a:r>
              <a:rPr lang="pl-PL" baseline="0" dirty="0" err="1" smtClean="0"/>
              <a:t>Thread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Freezerów</a:t>
            </a:r>
            <a:r>
              <a:rPr lang="pl-PL" baseline="0" dirty="0" smtClean="0"/>
              <a:t>.</a:t>
            </a:r>
          </a:p>
          <a:p>
            <a:endParaRPr lang="pl-PL" baseline="0" dirty="0" smtClean="0"/>
          </a:p>
          <a:p>
            <a:r>
              <a:rPr lang="pl-PL" baseline="0" dirty="0" smtClean="0"/>
              <a:t>Wiemy zatem co nam potrzeba – potrzebujemy mechanizmu do zamrażania wątków. Wiemy też dlaczego tego potrzebujemy – by uniknąć Armagedon. Musimy jeszcze się dowiedzieć jak to osiągnąć.</a:t>
            </a:r>
          </a:p>
          <a:p>
            <a:endParaRPr lang="pl-PL" baseline="0" dirty="0" smtClean="0"/>
          </a:p>
          <a:p>
            <a:r>
              <a:rPr lang="pl-PL" baseline="0" dirty="0" smtClean="0"/>
              <a:t>Zatem jak zamrażać wątki?</a:t>
            </a:r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Można to zrobić przy pomocy Bramek.</a:t>
            </a:r>
          </a:p>
          <a:p>
            <a:endParaRPr lang="pl-PL" baseline="0" dirty="0" smtClean="0"/>
          </a:p>
          <a:p>
            <a:r>
              <a:rPr lang="pl-PL" baseline="0" dirty="0" smtClean="0"/>
              <a:t>Czym zatem jest Bramka? Jest to taki mój wymysł na blokowanie wątków. </a:t>
            </a:r>
          </a:p>
          <a:p>
            <a:endParaRPr lang="pl-PL" baseline="0" dirty="0" smtClean="0"/>
          </a:p>
          <a:p>
            <a:r>
              <a:rPr lang="pl-PL" baseline="0" dirty="0" smtClean="0"/>
              <a:t>Zasadniczo składają się one z dwóch elementów: bramki i jej kontrolera.</a:t>
            </a:r>
          </a:p>
          <a:p>
            <a:endParaRPr lang="pl-PL" baseline="0" dirty="0" smtClean="0"/>
          </a:p>
          <a:p>
            <a:r>
              <a:rPr lang="pl-PL" baseline="0" dirty="0" smtClean="0"/>
              <a:t>Bramka znajduje się na początku pętli </a:t>
            </a:r>
            <a:r>
              <a:rPr lang="pl-PL" baseline="0" dirty="0" err="1" smtClean="0"/>
              <a:t>while</a:t>
            </a:r>
            <a:r>
              <a:rPr lang="pl-PL" baseline="0" dirty="0" smtClean="0"/>
              <a:t> każdego wątku, który myłaby być globalnie blokowany z Error Handlera. Aby mięcho wątku mogło zostać wykonane, dane zawsze muszą przejść przez bramkę. Jeżeli ta jest zamknięta, to wątek czeka aż zostanie otwarta.</a:t>
            </a:r>
          </a:p>
          <a:p>
            <a:endParaRPr lang="pl-PL" baseline="0" dirty="0" smtClean="0"/>
          </a:p>
          <a:p>
            <a:r>
              <a:rPr lang="pl-PL" baseline="0" dirty="0" smtClean="0"/>
              <a:t>Kontroler bramek, natomiast ma za zadanie globalnie zamykać wszystkie bramki lub je otwierać.</a:t>
            </a:r>
          </a:p>
          <a:p>
            <a:endParaRPr lang="pl-PL" baseline="0" dirty="0" smtClean="0"/>
          </a:p>
          <a:p>
            <a:r>
              <a:rPr lang="pl-PL" baseline="0" dirty="0" smtClean="0"/>
              <a:t>Realizacja takich bramek może wyglądać na wiele sposobów.</a:t>
            </a:r>
          </a:p>
          <a:p>
            <a:endParaRPr lang="pl-PL" baseline="0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00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Można</a:t>
            </a:r>
            <a:r>
              <a:rPr lang="pl-PL" baseline="0" dirty="0" smtClean="0"/>
              <a:t> zrobić to </a:t>
            </a:r>
            <a:r>
              <a:rPr lang="pl-PL" baseline="0" dirty="0" err="1" smtClean="0"/>
              <a:t>pollingowo</a:t>
            </a:r>
            <a:r>
              <a:rPr lang="pl-PL" baseline="0" dirty="0" smtClean="0"/>
              <a:t>.</a:t>
            </a:r>
          </a:p>
          <a:p>
            <a:endParaRPr lang="pl-PL" baseline="0" dirty="0" smtClean="0"/>
          </a:p>
          <a:p>
            <a:r>
              <a:rPr lang="pl-PL" baseline="0" dirty="0" smtClean="0"/>
              <a:t>Bramka zbudowana by była z pętli </a:t>
            </a:r>
            <a:r>
              <a:rPr lang="pl-PL" baseline="0" dirty="0" err="1" smtClean="0"/>
              <a:t>while</a:t>
            </a:r>
            <a:r>
              <a:rPr lang="pl-PL" baseline="0" dirty="0" smtClean="0"/>
              <a:t>, która odpytywałaby pewien globalny rejestr (np. FGV), tak długo aż otrzymałaby informację o tym, że bramka jest otwarta. Kontroler natomiast ustawiałby w tym rejestrze flagę open/</a:t>
            </a:r>
            <a:r>
              <a:rPr lang="pl-PL" baseline="0" dirty="0" err="1" smtClean="0"/>
              <a:t>close</a:t>
            </a:r>
            <a:r>
              <a:rPr lang="pl-PL" baseline="0" dirty="0" smtClean="0"/>
              <a:t>. </a:t>
            </a:r>
          </a:p>
          <a:p>
            <a:endParaRPr lang="pl-PL" baseline="0" dirty="0" smtClean="0"/>
          </a:p>
          <a:p>
            <a:r>
              <a:rPr lang="pl-PL" baseline="0" dirty="0" smtClean="0"/>
              <a:t>To jest jedno rozwiązanie. Proste, bezpieczne, a przede wszystkim robi to co ma robić.</a:t>
            </a:r>
          </a:p>
          <a:p>
            <a:endParaRPr lang="pl-PL" baseline="0" dirty="0" smtClean="0"/>
          </a:p>
          <a:p>
            <a:r>
              <a:rPr lang="pl-PL" baseline="0" dirty="0" smtClean="0"/>
              <a:t>Jest tylko jeden problem, wykorzystuje </a:t>
            </a:r>
            <a:r>
              <a:rPr lang="pl-PL" baseline="0" dirty="0" err="1" smtClean="0"/>
              <a:t>polling</a:t>
            </a:r>
            <a:r>
              <a:rPr lang="pl-PL" baseline="0" dirty="0" smtClean="0"/>
              <a:t>…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25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Zgodnie z opinią rady pedagogicznej szkoły</a:t>
            </a:r>
            <a:r>
              <a:rPr lang="pl-PL" baseline="0" dirty="0" smtClean="0"/>
              <a:t> podstawowej w </a:t>
            </a:r>
            <a:r>
              <a:rPr lang="pl-PL" baseline="0" dirty="0" err="1" smtClean="0"/>
              <a:t>South</a:t>
            </a:r>
            <a:r>
              <a:rPr lang="pl-PL" baseline="0" dirty="0" smtClean="0"/>
              <a:t> Park: </a:t>
            </a:r>
            <a:r>
              <a:rPr lang="pl-PL" dirty="0" err="1" smtClean="0"/>
              <a:t>Polling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bad</a:t>
            </a:r>
            <a:r>
              <a:rPr lang="pl-PL" dirty="0" smtClean="0"/>
              <a:t>,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mkay</a:t>
            </a:r>
            <a:r>
              <a:rPr lang="pl-PL" baseline="0" dirty="0" smtClean="0"/>
              <a:t>?</a:t>
            </a:r>
          </a:p>
          <a:p>
            <a:endParaRPr lang="pl-PL" baseline="0" dirty="0" smtClean="0"/>
          </a:p>
          <a:p>
            <a:r>
              <a:rPr lang="pl-PL" baseline="0" dirty="0" err="1" smtClean="0"/>
              <a:t>Mr</a:t>
            </a:r>
            <a:r>
              <a:rPr lang="pl-PL" baseline="0" dirty="0" smtClean="0"/>
              <a:t>. </a:t>
            </a:r>
            <a:r>
              <a:rPr lang="pl-PL" baseline="0" dirty="0" err="1" smtClean="0"/>
              <a:t>Mackey</a:t>
            </a:r>
            <a:r>
              <a:rPr lang="pl-PL" baseline="0" dirty="0" smtClean="0"/>
              <a:t> mówi, że jest zły zatem zastanówmy się nad innym rozwiązaniem.</a:t>
            </a:r>
          </a:p>
          <a:p>
            <a:endParaRPr lang="pl-PL" baseline="0" dirty="0" smtClean="0"/>
          </a:p>
          <a:p>
            <a:r>
              <a:rPr lang="pl-PL" baseline="0" dirty="0" smtClean="0"/>
              <a:t>Przygotowując tę prezentację przyszedł mi pomysł zastąpienia </a:t>
            </a:r>
            <a:r>
              <a:rPr lang="pl-PL" baseline="0" dirty="0" err="1" smtClean="0"/>
              <a:t>polingu</a:t>
            </a:r>
            <a:r>
              <a:rPr lang="pl-PL" baseline="0" dirty="0" smtClean="0"/>
              <a:t> User </a:t>
            </a:r>
            <a:r>
              <a:rPr lang="pl-PL" baseline="0" dirty="0" err="1" smtClean="0"/>
              <a:t>Eventem</a:t>
            </a:r>
            <a:r>
              <a:rPr lang="pl-PL" baseline="0" dirty="0" smtClean="0"/>
              <a:t> ale na razie zostawiłbym ten temat. Możemy wrócić do tego podczas dyskusji.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Mówiłem o przykładowym</a:t>
            </a:r>
            <a:r>
              <a:rPr lang="pl-PL" baseline="0" dirty="0" smtClean="0"/>
              <a:t> egzaminie CLA. Podczas pisania takiego egzaminu trudno obejść się bez jakiejś formy kolejkowej komunikacji międzyprocesowej. Jeżeli używaliśmy takiego mechanizmu to wiemy, że kolejka może sprawdzić się jako nasza bramka.</a:t>
            </a:r>
            <a:endParaRPr lang="pl-PL" dirty="0" smtClean="0"/>
          </a:p>
          <a:p>
            <a:endParaRPr lang="pl-PL" dirty="0" smtClean="0"/>
          </a:p>
          <a:p>
            <a:r>
              <a:rPr lang="pl-PL" baseline="0" dirty="0" smtClean="0"/>
              <a:t>Przyjrzyjmy się zatem klepsydrowym bloczkom z palety Queue Operations, gdyż te również mogłyby oczekiwać na informację o tym czy bramka jest otwarta, ale z naszego punktu widzenia nie będzie się to odbywać </a:t>
            </a:r>
            <a:r>
              <a:rPr lang="pl-PL" baseline="0" dirty="0" err="1" smtClean="0"/>
              <a:t>polingowo</a:t>
            </a:r>
            <a:r>
              <a:rPr lang="pl-PL" baseline="0" dirty="0" smtClean="0"/>
              <a:t>.</a:t>
            </a:r>
          </a:p>
          <a:p>
            <a:endParaRPr lang="pl-PL" baseline="0" dirty="0" smtClean="0"/>
          </a:p>
          <a:p>
            <a:r>
              <a:rPr lang="pl-PL" baseline="0" dirty="0" smtClean="0"/>
              <a:t>Skupmy się na </a:t>
            </a:r>
            <a:r>
              <a:rPr lang="pl-PL" baseline="0" dirty="0" err="1" smtClean="0"/>
              <a:t>Enqueue</a:t>
            </a:r>
            <a:r>
              <a:rPr lang="pl-PL" baseline="0" dirty="0" smtClean="0"/>
              <a:t> Element i </a:t>
            </a:r>
            <a:r>
              <a:rPr lang="pl-PL" baseline="0" dirty="0" err="1" smtClean="0"/>
              <a:t>Dequeue</a:t>
            </a:r>
            <a:r>
              <a:rPr lang="pl-PL" baseline="0" dirty="0" smtClean="0"/>
              <a:t> Element. </a:t>
            </a:r>
            <a:r>
              <a:rPr lang="pl-PL" baseline="0" dirty="0" err="1" smtClean="0"/>
              <a:t>Enqueue</a:t>
            </a:r>
            <a:r>
              <a:rPr lang="pl-PL" baseline="0" dirty="0" smtClean="0"/>
              <a:t> będzie czekać z zakolejkowaniem danych aż w kolejce zrobi się miejsce. W przypadku kolejki o nieskończonym rozmiarze, </a:t>
            </a:r>
            <a:r>
              <a:rPr lang="pl-PL" baseline="0" dirty="0" err="1" smtClean="0"/>
              <a:t>Enqueue</a:t>
            </a:r>
            <a:r>
              <a:rPr lang="pl-PL" baseline="0" dirty="0" smtClean="0"/>
              <a:t> Element zasadniczo kolejkuje natychmiastowo. </a:t>
            </a:r>
            <a:r>
              <a:rPr lang="pl-PL" baseline="0" dirty="0" err="1" smtClean="0"/>
              <a:t>Dequeue</a:t>
            </a:r>
            <a:r>
              <a:rPr lang="pl-PL" baseline="0" dirty="0" smtClean="0"/>
              <a:t>, jako funkcja komplementarna, będzie zachowywać się analogicznie. Będzie czekać ze zdejmowaniem danych z kolejki dopóki jakieś dane się na niej nie pojawią. </a:t>
            </a:r>
          </a:p>
          <a:p>
            <a:endParaRPr lang="pl-PL" baseline="0" dirty="0" smtClean="0"/>
          </a:p>
          <a:p>
            <a:r>
              <a:rPr lang="pl-PL" baseline="0" dirty="0" smtClean="0"/>
              <a:t>W związku, przychodzą mi do głowy dwa warianty implementacji bramki przy pomocy kolejek.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Wariant w którym bramka jest otwarta gdy kolejka jest pełna.</a:t>
            </a:r>
          </a:p>
          <a:p>
            <a:endParaRPr lang="pl-PL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Opis działa: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1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Lub wariant w którym bramka jest otwarta gdy kolejka jest pusta.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Opis działa: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8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Tematem są </a:t>
            </a:r>
            <a:r>
              <a:rPr lang="pl-PL" baseline="0" dirty="0" err="1" smtClean="0"/>
              <a:t>Thread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Freezery</a:t>
            </a:r>
            <a:r>
              <a:rPr lang="pl-PL" baseline="0" dirty="0" smtClean="0"/>
              <a:t>.</a:t>
            </a:r>
          </a:p>
          <a:p>
            <a:endParaRPr lang="pl-PL" baseline="0" dirty="0" smtClean="0"/>
          </a:p>
          <a:p>
            <a:r>
              <a:rPr lang="pl-PL" baseline="0" dirty="0" smtClean="0"/>
              <a:t>Zapewne zadajecie sobie pytanie: „Co to u licha jest </a:t>
            </a:r>
            <a:r>
              <a:rPr lang="pl-PL" baseline="0" dirty="0" err="1" smtClean="0"/>
              <a:t>Thread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Freezer</a:t>
            </a:r>
            <a:r>
              <a:rPr lang="pl-PL" baseline="0" dirty="0" smtClean="0"/>
              <a:t>?!”</a:t>
            </a:r>
          </a:p>
          <a:p>
            <a:endParaRPr lang="pl-PL" baseline="0" dirty="0" smtClean="0"/>
          </a:p>
          <a:p>
            <a:r>
              <a:rPr lang="pl-PL" baseline="0" dirty="0" smtClean="0"/>
              <a:t>W głowach pojawia się temat: „OK, oglądałem Batman i Robin. Tam był taki </a:t>
            </a:r>
            <a:r>
              <a:rPr lang="pl-PL" baseline="0" dirty="0" err="1" smtClean="0"/>
              <a:t>kolo</a:t>
            </a:r>
            <a:r>
              <a:rPr lang="pl-PL" baseline="0" dirty="0" smtClean="0"/>
              <a:t> grany przez Schwarzeneggera, ale czy on się nazywał </a:t>
            </a:r>
            <a:r>
              <a:rPr lang="pl-PL" baseline="0" dirty="0" err="1" smtClean="0"/>
              <a:t>Thread</a:t>
            </a:r>
            <a:r>
              <a:rPr lang="pl-PL" baseline="0" dirty="0" smtClean="0"/>
              <a:t> </a:t>
            </a:r>
            <a:r>
              <a:rPr lang="pl-PL" baseline="0" dirty="0" err="1" smtClean="0"/>
              <a:t>Freezer</a:t>
            </a:r>
            <a:r>
              <a:rPr lang="pl-PL" baseline="0" dirty="0" smtClean="0"/>
              <a:t>? I o tym ma być ta prezentacja?!”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No dobrze,</a:t>
            </a:r>
            <a:r>
              <a:rPr lang="pl-PL" baseline="0" dirty="0" smtClean="0"/>
              <a:t> przyjrzyjmy się teraz palecie </a:t>
            </a:r>
            <a:r>
              <a:rPr lang="pl-PL" baseline="0" dirty="0" err="1" smtClean="0"/>
              <a:t>Semaphore</a:t>
            </a:r>
            <a:r>
              <a:rPr lang="pl-PL" baseline="0" dirty="0" smtClean="0"/>
              <a:t>.</a:t>
            </a:r>
          </a:p>
          <a:p>
            <a:endParaRPr lang="pl-PL" baseline="0" dirty="0" smtClean="0"/>
          </a:p>
          <a:p>
            <a:r>
              <a:rPr lang="pl-PL" baseline="0" dirty="0" smtClean="0"/>
              <a:t>Jak działają semafory?</a:t>
            </a:r>
          </a:p>
          <a:p>
            <a:endParaRPr lang="pl-PL" baseline="0" dirty="0" smtClean="0"/>
          </a:p>
          <a:p>
            <a:r>
              <a:rPr lang="pl-PL" baseline="0" dirty="0" smtClean="0"/>
              <a:t>Brzmi podobnie do tego co chcemy tu osiągnąć i w zasadzie </a:t>
            </a:r>
            <a:r>
              <a:rPr lang="pl-PL" baseline="0" dirty="0" err="1" smtClean="0"/>
              <a:t>uważma</a:t>
            </a:r>
            <a:r>
              <a:rPr lang="pl-PL" baseline="0" dirty="0" smtClean="0"/>
              <a:t>, że zaprezentowana utaj koncepcja bramek to tak naprawdę pewien wariant semaforów.</a:t>
            </a:r>
          </a:p>
          <a:p>
            <a:endParaRPr lang="pl-PL" baseline="0" dirty="0" smtClean="0"/>
          </a:p>
          <a:p>
            <a:r>
              <a:rPr lang="pl-PL" baseline="0" dirty="0" smtClean="0"/>
              <a:t>Chciałbym zwrócić uwagę na to, że kolor ikonek sugeruje iż są to </a:t>
            </a:r>
            <a:r>
              <a:rPr lang="pl-PL" baseline="0" dirty="0" err="1" smtClean="0"/>
              <a:t>subVIe</a:t>
            </a:r>
            <a:r>
              <a:rPr lang="pl-PL" baseline="0" dirty="0" smtClean="0"/>
              <a:t>, w związku z tym zerknijmy im pod maskę.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4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4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4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4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4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64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Otóż nie…</a:t>
            </a:r>
          </a:p>
          <a:p>
            <a:endParaRPr lang="pl-PL" baseline="0" dirty="0" smtClean="0"/>
          </a:p>
          <a:p>
            <a:r>
              <a:rPr lang="pl-PL" baseline="0" dirty="0" smtClean="0"/>
              <a:t>Zatem, za pewne spytacie: No to co to jest? O co tu chodzi? Po co to jest? Skąd to się wzięło? </a:t>
            </a:r>
          </a:p>
          <a:p>
            <a:endParaRPr lang="pl-PL" baseline="0" dirty="0" smtClean="0"/>
          </a:p>
          <a:p>
            <a:r>
              <a:rPr lang="pl-PL" baseline="0" dirty="0" smtClean="0"/>
              <a:t>Chwileczkę. Nie tak prędko.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Zacznijmy może najpierw od pytania skąd to się wzięło…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Multithreading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– co to jest? Ktoś wie?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Możliwość podzielenia konkretnych operacji w danej aplikacji na niezależne wątki. Każdy taki wątek może pracować równolegle. W takim przypadku OS dystrybuuje czas przetwarzania pomiędzy różnymi aplikacjami oraz wątkami tych aplikacji.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 jeżeli Wam powiem, że </a:t>
            </a:r>
            <a:r>
              <a:rPr lang="pl-PL" sz="1200" b="0" i="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LabVIEW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ogarnia ten patent bez naszej ingerencji?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Oczywiście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domyślam się, że w tym gronie to nie stanowi żadnej tajemnicy 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Każda osoba, która projektuje aplikacje w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LabVIEW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dość szybko spotyka się z tym tematem.</a:t>
            </a: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 zatem przyjrzyjmy się jak to wygląda w praktyce. Weźmy jako przykład aplikację bankomatu z przykładowego egzaminu CLA.</a:t>
            </a: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Przykład ten całkiem fajnie prezentuje jak taka aplikacja wielowątkowa może wyglądać.</a:t>
            </a: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 my tu mamy?</a:t>
            </a: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Mamy zastaw komponentów, niezależnych wątków, komunikujących się między sobą wykorzystując kolejki. Z czego składa się aplikacja?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• Mamy interfejs wejściowy użytkownika, poprzez który można np. wpisać swój PIN.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• Mamy interfejs wyjściowy na którym wyświetlane są użytkownikowi wszelkie informacje o pracy maszyny.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• Mamy interfejs sensorów, który w przypadku aplikacji ma symulować pracę otworu pieniężnego 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sym typeface="Wingdings" panose="05000000000000000000" pitchFamily="2" charset="2"/>
              </a:rPr>
              <a:t>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sym typeface="Wingdings" panose="05000000000000000000" pitchFamily="2" charset="2"/>
              </a:rPr>
              <a:t>• Mamy główny kontroler aplikacji, który spaja wszystkie wątki.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sym typeface="Wingdings" panose="05000000000000000000" pitchFamily="2" charset="2"/>
              </a:rPr>
              <a:t>• Mamy wątek odpowiedzialny za przechowywanie konfiguracji, czy też informacji o użytkowniku.</a:t>
            </a: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sym typeface="Wingdings" panose="05000000000000000000" pitchFamily="2" charset="2"/>
              </a:rPr>
              <a:t>• No i mamy też obsługę błędów.</a:t>
            </a: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sym typeface="Wingdings" panose="05000000000000000000" pitchFamily="2" charset="2"/>
              </a:rPr>
              <a:t>Chciałbym się skupić na tym ostatnim wątku.</a:t>
            </a:r>
          </a:p>
          <a:p>
            <a:endParaRPr lang="pl-PL" sz="1200" b="0" i="0" kern="1200" baseline="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Tak może wyglądać </a:t>
            </a:r>
            <a:r>
              <a:rPr lang="pl-PL" dirty="0" err="1" smtClean="0"/>
              <a:t>Launcher</a:t>
            </a:r>
            <a:r>
              <a:rPr lang="pl-PL" dirty="0" smtClean="0"/>
              <a:t> tej aplikacji. W</a:t>
            </a:r>
            <a:r>
              <a:rPr lang="pl-PL" baseline="0" dirty="0" smtClean="0"/>
              <a:t> strukturze </a:t>
            </a:r>
            <a:r>
              <a:rPr lang="pl-PL" baseline="0" dirty="0" err="1" smtClean="0"/>
              <a:t>case</a:t>
            </a:r>
            <a:r>
              <a:rPr lang="pl-PL" baseline="0" dirty="0" smtClean="0"/>
              <a:t> widzimy równolegle odpalane komponenty, a wśród nich Error Handlera.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Error Handler, podobnie jak pozostałe komponenty składa się z dwóch niezależnych pętli. Górna obsługująca </a:t>
            </a:r>
            <a:r>
              <a:rPr lang="pl-PL" baseline="0" dirty="0" err="1" smtClean="0"/>
              <a:t>eventy</a:t>
            </a:r>
            <a:r>
              <a:rPr lang="pl-PL" baseline="0" dirty="0" smtClean="0"/>
              <a:t> – w tym przypadku jedynie </a:t>
            </a:r>
            <a:r>
              <a:rPr lang="pl-PL" baseline="0" dirty="0" err="1" smtClean="0"/>
              <a:t>event</a:t>
            </a:r>
            <a:r>
              <a:rPr lang="pl-PL" baseline="0" dirty="0" smtClean="0"/>
              <a:t> zamykający wszystkie wątki – oraz dolna ściągająca błędy generowane w każdym z pozostałych wątków.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285750" indent="-285750">
              <a:buFont typeface="Arial" pitchFamily="34" charset="0"/>
              <a:buChar char="•"/>
              <a:defRPr sz="1800" baseline="0">
                <a:latin typeface="+mn-lt"/>
                <a:cs typeface="Arial" pitchFamily="34" charset="0"/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0727"/>
            <a:ext cx="8642350" cy="100841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520" y="1989138"/>
            <a:ext cx="4320480" cy="16557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631824" y="3645024"/>
            <a:ext cx="4248000" cy="2663701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83176" y="1988840"/>
            <a:ext cx="4248000" cy="2160587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983176" y="4293096"/>
            <a:ext cx="4248000" cy="2016125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657600" y="1989138"/>
            <a:ext cx="5616575" cy="4319587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1825" y="1989139"/>
            <a:ext cx="2881313" cy="2015926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631825" y="4149080"/>
            <a:ext cx="2881313" cy="2159645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0" indent="0">
              <a:buFont typeface="Arial" pitchFamily="34" charset="0"/>
              <a:buNone/>
              <a:defRPr sz="1800" baseline="0"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7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txBody>
          <a:bodyPr/>
          <a:lstStyle>
            <a:lvl1pPr marL="285750" indent="-285750">
              <a:buFont typeface="Arial" pitchFamily="34" charset="0"/>
              <a:buChar char="•"/>
              <a:defRPr sz="1800" baseline="0">
                <a:latin typeface="+mn-lt"/>
                <a:cs typeface="Arial" pitchFamily="34" charset="0"/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fi-FI" dirty="0" smtClean="0"/>
              <a:t>Level1</a:t>
            </a:r>
          </a:p>
          <a:p>
            <a:pPr lvl="1"/>
            <a:r>
              <a:rPr lang="fi-FI" dirty="0" smtClean="0"/>
              <a:t>Level 2</a:t>
            </a:r>
          </a:p>
          <a:p>
            <a:pPr lvl="2"/>
            <a:r>
              <a:rPr lang="fi-FI" dirty="0" smtClean="0"/>
              <a:t>Level 3</a:t>
            </a:r>
          </a:p>
          <a:p>
            <a:pPr lvl="3"/>
            <a:r>
              <a:rPr lang="fi-FI" dirty="0" smtClean="0"/>
              <a:t>Level 4</a:t>
            </a:r>
          </a:p>
          <a:p>
            <a:pPr lvl="4"/>
            <a:r>
              <a:rPr lang="fi-FI" dirty="0" smtClean="0"/>
              <a:t>Level 5</a:t>
            </a:r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657600" y="1989138"/>
            <a:ext cx="5616575" cy="4319587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1825" y="1989139"/>
            <a:ext cx="2881313" cy="2015926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631825" y="4149080"/>
            <a:ext cx="2881313" cy="2159645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box and pic eq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1825" y="1989138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23718" y="1988840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2520" y="4221088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25008" y="4221088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073275" y="1989138"/>
            <a:ext cx="2807717" cy="2087562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endParaRPr lang="fi-FI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073275" y="4221163"/>
            <a:ext cx="2808288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/>
          </p:nvPr>
        </p:nvSpPr>
        <p:spPr>
          <a:xfrm>
            <a:off x="6465888" y="1989138"/>
            <a:ext cx="2808287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6465888" y="4221163"/>
            <a:ext cx="2808287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i-FI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sz="1800" baseline="0"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9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285750" indent="-285750">
              <a:buFont typeface="Arial" pitchFamily="34" charset="0"/>
              <a:buChar char="•"/>
              <a:defRPr sz="1800" baseline="0">
                <a:latin typeface="+mn-lt"/>
                <a:cs typeface="Arial" pitchFamily="34" charset="0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0" indent="0">
              <a:buFont typeface="Arial" pitchFamily="34" charset="0"/>
              <a:buNone/>
              <a:defRPr sz="1800" baseline="0"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905999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C:\Users\Bob\Documents\Espotel_alabanneri_all_page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6669088"/>
            <a:ext cx="990600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0438"/>
            <a:ext cx="9921552" cy="570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90" r:id="rId2"/>
    <p:sldLayoutId id="2147483692" r:id="rId3"/>
    <p:sldLayoutId id="2147483693" r:id="rId4"/>
    <p:sldLayoutId id="2147483694" r:id="rId5"/>
    <p:sldLayoutId id="2147483698" r:id="rId6"/>
    <p:sldLayoutId id="214748371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99060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C:\Users\Bob\Documents\Espotel_alabanneri_all_pages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6669088"/>
            <a:ext cx="990600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9" r:id="rId2"/>
    <p:sldLayoutId id="2147483700" r:id="rId3"/>
    <p:sldLayoutId id="2147483701" r:id="rId4"/>
    <p:sldLayoutId id="2147483702" r:id="rId5"/>
    <p:sldLayoutId id="2147483709" r:id="rId6"/>
    <p:sldLayoutId id="2147483710" r:id="rId7"/>
    <p:sldLayoutId id="2147483715" r:id="rId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i.perezhilton.com/wp-content/uploads/2015/04/youtube-subscription-service__oPt.jpg" TargetMode="External"/><Relationship Id="rId13" Type="http://schemas.openxmlformats.org/officeDocument/2006/relationships/hyperlink" Target="http://www.artfactory.com/images/IronDoorCustomHRG890_01.jpg" TargetMode="External"/><Relationship Id="rId3" Type="http://schemas.openxmlformats.org/officeDocument/2006/relationships/hyperlink" Target="https://manifestovoice.com/apps/IMT/UploadedFiles/58/f_2b6de34f18f0574c58fcdde6578cabc7/freeze-card.jpg?v=1456524944" TargetMode="External"/><Relationship Id="rId7" Type="http://schemas.openxmlformats.org/officeDocument/2006/relationships/hyperlink" Target="http://www.ni.com/cms/images/devzone/tut/measurement%20control%20applications_550.jpg" TargetMode="External"/><Relationship Id="rId12" Type="http://schemas.openxmlformats.org/officeDocument/2006/relationships/hyperlink" Target="https://45.media.tumblr.com/tumblr_lie8z1dyVG1qi6v54o1_500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pixteller.com/pdata/t/l-109991.jpg" TargetMode="External"/><Relationship Id="rId11" Type="http://schemas.openxmlformats.org/officeDocument/2006/relationships/hyperlink" Target="http://armageddononline.org/wp-content/uploads/2015/10/nuclear-holocaust.jpg" TargetMode="External"/><Relationship Id="rId5" Type="http://schemas.openxmlformats.org/officeDocument/2006/relationships/hyperlink" Target="https://hillarydalie.files.wordpress.com/2012/05/no2.jpg" TargetMode="External"/><Relationship Id="rId15" Type="http://schemas.openxmlformats.org/officeDocument/2006/relationships/hyperlink" Target="http://img09.deviantart.net/0248/i/2013/295/d/8/that_s_all_folks__by_surrimugge-d6rfav1.png" TargetMode="External"/><Relationship Id="rId10" Type="http://schemas.openxmlformats.org/officeDocument/2006/relationships/hyperlink" Target="https://cdn.evbuc.com/eventlogos/23285750/homer.jpg" TargetMode="External"/><Relationship Id="rId4" Type="http://schemas.openxmlformats.org/officeDocument/2006/relationships/hyperlink" Target="http://www.goliath.com/wp-content/uploads/2015/11/arnold-schwarzenegger-mr.-freeze-batman-and-robin-1997-movie.jpg" TargetMode="External"/><Relationship Id="rId9" Type="http://schemas.openxmlformats.org/officeDocument/2006/relationships/hyperlink" Target="http://www.demotywuje.pl/photos/679_1304016299.jpg" TargetMode="External"/><Relationship Id="rId14" Type="http://schemas.openxmlformats.org/officeDocument/2006/relationships/hyperlink" Target="http://cdn.meme.am/instances/500x/62844239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bienkow\Desktop\semafory\freeze-car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906000" cy="576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16971" y="2060848"/>
            <a:ext cx="8642350" cy="4104456"/>
          </a:xfrm>
        </p:spPr>
        <p:txBody>
          <a:bodyPr/>
          <a:lstStyle/>
          <a:p>
            <a:pPr algn="ctr"/>
            <a:r>
              <a:rPr lang="pl-PL" sz="7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sz="72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hread</a:t>
            </a:r>
            <a:r>
              <a:rPr lang="pl-PL" sz="7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sz="7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7200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reezer</a:t>
            </a:r>
            <a:r>
              <a:rPr lang="pl-PL" sz="7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pPr algn="ctr"/>
            <a:endParaRPr lang="pl-P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pl-P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pl-PL" sz="2000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pl-PL" sz="20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pl-PL" sz="20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pl-PL" sz="20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Michał Bieńkowski</a:t>
            </a:r>
          </a:p>
          <a:p>
            <a:pPr algn="ctr"/>
            <a:r>
              <a:rPr lang="pl-PL" sz="20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</a:t>
            </a:r>
            <a:endParaRPr lang="en-US" sz="20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2142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04528" y="1989138"/>
            <a:ext cx="8569647" cy="4319587"/>
          </a:xfrm>
        </p:spPr>
        <p:txBody>
          <a:bodyPr/>
          <a:lstStyle/>
          <a:p>
            <a:r>
              <a:rPr lang="en-US" dirty="0"/>
              <a:t>The ATM has centralized error handling with </a:t>
            </a:r>
            <a:r>
              <a:rPr lang="pl-PL" dirty="0" err="1" smtClean="0"/>
              <a:t>different</a:t>
            </a:r>
            <a:r>
              <a:rPr lang="pl-PL" dirty="0" smtClean="0"/>
              <a:t> </a:t>
            </a:r>
            <a:r>
              <a:rPr lang="en-US" dirty="0" smtClean="0"/>
              <a:t>categories </a:t>
            </a:r>
            <a:r>
              <a:rPr lang="en-US" dirty="0"/>
              <a:t>of errors. </a:t>
            </a:r>
          </a:p>
          <a:p>
            <a:r>
              <a:rPr lang="en-US" b="1" dirty="0"/>
              <a:t>Console Error </a:t>
            </a:r>
            <a:r>
              <a:rPr lang="en-US" dirty="0"/>
              <a:t>- Provides a warning to the user. The user is notified of the error and the ATM continues operations without interruption. </a:t>
            </a:r>
          </a:p>
          <a:p>
            <a:r>
              <a:rPr lang="en-US" b="1" dirty="0"/>
              <a:t>Display Console Error </a:t>
            </a:r>
            <a:r>
              <a:rPr lang="en-US" dirty="0"/>
              <a:t>- Displays a notification dialog to the user. When the user clicks OK, the error clears and the ATM continues the last operation or process step. </a:t>
            </a:r>
          </a:p>
          <a:p>
            <a:r>
              <a:rPr lang="en-US" b="1" dirty="0"/>
              <a:t>User Console Error </a:t>
            </a:r>
            <a:r>
              <a:rPr lang="en-US" dirty="0"/>
              <a:t>- Displays a notification dialog to the user with the choice to clear or continue with the error. </a:t>
            </a:r>
          </a:p>
          <a:p>
            <a:r>
              <a:rPr lang="en-US" b="1" dirty="0"/>
              <a:t>Sensor Interface IO Error </a:t>
            </a:r>
            <a:r>
              <a:rPr lang="en-US" dirty="0"/>
              <a:t>- The Controller executes a Terminate State. </a:t>
            </a:r>
          </a:p>
          <a:p>
            <a:r>
              <a:rPr lang="en-US" b="1" dirty="0"/>
              <a:t>Error Log </a:t>
            </a:r>
            <a:r>
              <a:rPr lang="en-US" dirty="0"/>
              <a:t>- The error handling system maintains a log file.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Error Handling Requirements </a:t>
            </a:r>
            <a:r>
              <a:rPr lang="pl-PL" dirty="0" smtClean="0"/>
              <a:t>- </a:t>
            </a:r>
            <a:r>
              <a:rPr lang="pl-PL" dirty="0" err="1" smtClean="0"/>
              <a:t>Example</a:t>
            </a:r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56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smtClean="0"/>
              <a:t>Handlin</a:t>
            </a:r>
            <a:r>
              <a:rPr lang="pl-PL" dirty="0" smtClean="0"/>
              <a:t>g</a:t>
            </a:r>
            <a:endParaRPr lang="pl-P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267" name="Picture 3" descr="C:\Users\mbienkow\Desktop\semafory\hom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2348880"/>
            <a:ext cx="4072962" cy="432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5" y="2204864"/>
            <a:ext cx="5133539" cy="326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14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290" name="Picture 2" descr="C:\Users\mbienkow\Desktop\semafory\nuclear-holocaus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7" r="5623"/>
          <a:stretch/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 smtClean="0"/>
              <a:t>Freezer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315" name="Picture 3" descr="C:\Users\mbienkow\Desktop\semafory\tumblr_lie8z1dyVG1qi6v54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8" y="1484784"/>
            <a:ext cx="46005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Gate</a:t>
            </a:r>
          </a:p>
          <a:p>
            <a:r>
              <a:rPr lang="en-US" dirty="0"/>
              <a:t>• Located at the beginning of the thread (while loop) iteration.</a:t>
            </a:r>
          </a:p>
          <a:p>
            <a:r>
              <a:rPr lang="en-US" dirty="0"/>
              <a:t>• Enables the thread to process its „flesh” only when it’s open.</a:t>
            </a:r>
          </a:p>
          <a:p>
            <a:r>
              <a:rPr lang="en-US" dirty="0"/>
              <a:t>• When it’s closed, the thread must wait until it is opened again</a:t>
            </a:r>
            <a:r>
              <a:rPr lang="en-US" dirty="0" smtClean="0"/>
              <a:t>.</a:t>
            </a:r>
            <a:endParaRPr lang="pl-PL" dirty="0" smtClean="0"/>
          </a:p>
          <a:p>
            <a:endParaRPr lang="en-US" dirty="0"/>
          </a:p>
          <a:p>
            <a:r>
              <a:rPr lang="en-US" b="1" dirty="0"/>
              <a:t>Gate Controller</a:t>
            </a:r>
          </a:p>
          <a:p>
            <a:r>
              <a:rPr lang="pl-PL" dirty="0" smtClean="0"/>
              <a:t>• </a:t>
            </a:r>
            <a:r>
              <a:rPr lang="en-US" dirty="0" smtClean="0"/>
              <a:t>Globally </a:t>
            </a:r>
            <a:r>
              <a:rPr lang="en-US" dirty="0"/>
              <a:t>opens or closes the gates located in different, independent, threads.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Gates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1" r="9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2252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Gates </a:t>
            </a:r>
            <a:r>
              <a:rPr lang="pl-PL" dirty="0" err="1" smtClean="0"/>
              <a:t>implementation</a:t>
            </a:r>
            <a:r>
              <a:rPr lang="pl-PL" dirty="0" smtClean="0"/>
              <a:t> – </a:t>
            </a:r>
            <a:r>
              <a:rPr lang="pl-PL" dirty="0" err="1" smtClean="0"/>
              <a:t>polling</a:t>
            </a:r>
            <a:r>
              <a:rPr lang="pl-PL" dirty="0" smtClean="0"/>
              <a:t> </a:t>
            </a:r>
            <a:r>
              <a:rPr lang="pl-PL" dirty="0" err="1" smtClean="0"/>
              <a:t>method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2" y="2858616"/>
            <a:ext cx="5391150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06" y="3098279"/>
            <a:ext cx="266700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00472" y="2305226"/>
            <a:ext cx="1486232" cy="553390"/>
          </a:xfrm>
        </p:spPr>
        <p:txBody>
          <a:bodyPr/>
          <a:lstStyle/>
          <a:p>
            <a:pPr algn="ctr"/>
            <a:r>
              <a:rPr lang="pl-PL" sz="2400" dirty="0" err="1" smtClean="0"/>
              <a:t>Gate</a:t>
            </a:r>
            <a:endParaRPr lang="en-US" sz="24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447264" y="2371554"/>
            <a:ext cx="1486232" cy="553390"/>
          </a:xfrm>
        </p:spPr>
        <p:txBody>
          <a:bodyPr/>
          <a:lstStyle/>
          <a:p>
            <a:r>
              <a:rPr lang="pl-PL" sz="2400" dirty="0" smtClean="0"/>
              <a:t>Global Register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207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build="p"/>
      <p:bldP spid="1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 descr="C:\Users\mbienkow\Desktop\semafory\62844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68" y="1628800"/>
            <a:ext cx="6629265" cy="425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98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Maybe</a:t>
            </a:r>
            <a:r>
              <a:rPr lang="pl-PL" dirty="0" smtClean="0"/>
              <a:t> </a:t>
            </a:r>
            <a:r>
              <a:rPr lang="pl-PL" dirty="0" err="1" smtClean="0"/>
              <a:t>queues</a:t>
            </a:r>
            <a:r>
              <a:rPr lang="pl-PL" dirty="0" smtClean="0"/>
              <a:t>, </a:t>
            </a:r>
            <a:r>
              <a:rPr lang="pl-PL" dirty="0" err="1" smtClean="0"/>
              <a:t>Mr</a:t>
            </a:r>
            <a:r>
              <a:rPr lang="pl-PL" dirty="0" smtClean="0"/>
              <a:t>. </a:t>
            </a:r>
            <a:r>
              <a:rPr lang="pl-PL" dirty="0" err="1" smtClean="0"/>
              <a:t>Mackey</a:t>
            </a:r>
            <a:r>
              <a:rPr lang="pl-PL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324708" y="5436283"/>
            <a:ext cx="5256584" cy="585005"/>
          </a:xfrm>
        </p:spPr>
        <p:txBody>
          <a:bodyPr/>
          <a:lstStyle/>
          <a:p>
            <a:pPr algn="ctr"/>
            <a:r>
              <a:rPr lang="pl-PL" sz="2400" dirty="0" err="1" smtClean="0"/>
              <a:t>Enqueue</a:t>
            </a:r>
            <a:r>
              <a:rPr lang="pl-PL" sz="2400" dirty="0" smtClean="0"/>
              <a:t> </a:t>
            </a:r>
            <a:r>
              <a:rPr lang="pl-PL" sz="2400" dirty="0" err="1" smtClean="0"/>
              <a:t>or</a:t>
            </a:r>
            <a:r>
              <a:rPr lang="pl-PL" sz="2400" dirty="0" smtClean="0"/>
              <a:t> </a:t>
            </a:r>
            <a:r>
              <a:rPr lang="pl-PL" sz="2400" dirty="0" err="1" smtClean="0"/>
              <a:t>Dequeue</a:t>
            </a:r>
            <a:r>
              <a:rPr lang="pl-PL" sz="2400" dirty="0" smtClean="0"/>
              <a:t>?</a:t>
            </a:r>
            <a:endParaRPr lang="en-US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36" y="2245524"/>
            <a:ext cx="7371928" cy="295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85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77" y="1018789"/>
            <a:ext cx="7696047" cy="5582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63523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0" y="1004596"/>
            <a:ext cx="7620321" cy="5577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384395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048000" y="1795490"/>
            <a:ext cx="3810000" cy="553390"/>
          </a:xfrm>
        </p:spPr>
        <p:txBody>
          <a:bodyPr/>
          <a:lstStyle/>
          <a:p>
            <a:pPr algn="ctr"/>
            <a:r>
              <a:rPr lang="pl-PL" dirty="0" err="1" smtClean="0"/>
              <a:t>Thread</a:t>
            </a:r>
            <a:r>
              <a:rPr lang="pl-PL" dirty="0" smtClean="0"/>
              <a:t> </a:t>
            </a:r>
            <a:r>
              <a:rPr lang="pl-PL" dirty="0" err="1" smtClean="0"/>
              <a:t>Freezers</a:t>
            </a:r>
            <a:r>
              <a:rPr lang="pl-PL" dirty="0" smtClean="0"/>
              <a:t>?</a:t>
            </a:r>
            <a:endParaRPr lang="en-US" dirty="0"/>
          </a:p>
        </p:txBody>
      </p:sp>
      <p:pic>
        <p:nvPicPr>
          <p:cNvPr id="3074" name="Picture 2" descr="C:\Users\mbienkow\Desktop\semafory\arnold-schwarzenegger-mr.-freeze-batman-and-robin-1997-mov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21" y="2348881"/>
            <a:ext cx="5772726" cy="380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0" y="3301044"/>
            <a:ext cx="9906000" cy="1905671"/>
          </a:xfrm>
        </p:spPr>
        <p:txBody>
          <a:bodyPr/>
          <a:lstStyle/>
          <a:p>
            <a:pPr algn="ctr"/>
            <a:r>
              <a:rPr lang="pl-PL" sz="8800" dirty="0" smtClean="0"/>
              <a:t>MR. FREEZER!?!?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794697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What</a:t>
            </a:r>
            <a:r>
              <a:rPr lang="pl-PL" dirty="0" smtClean="0"/>
              <a:t> </a:t>
            </a:r>
            <a:r>
              <a:rPr lang="pl-PL" dirty="0" err="1" smtClean="0"/>
              <a:t>about</a:t>
            </a:r>
            <a:r>
              <a:rPr lang="pl-PL" dirty="0" smtClean="0"/>
              <a:t> </a:t>
            </a:r>
            <a:r>
              <a:rPr lang="pl-PL" dirty="0" err="1" smtClean="0"/>
              <a:t>Semaphores</a:t>
            </a:r>
            <a:r>
              <a:rPr lang="pl-PL" dirty="0" smtClean="0"/>
              <a:t>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438375"/>
            <a:ext cx="55911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996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/>
              <a:t>Semaphore</a:t>
            </a:r>
            <a:r>
              <a:rPr lang="pl-PL" dirty="0"/>
              <a:t> Reference.vi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6" y="1989139"/>
            <a:ext cx="9646029" cy="388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30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/>
              <a:t>Acquire</a:t>
            </a:r>
            <a:r>
              <a:rPr lang="pl-PL" dirty="0"/>
              <a:t> Semaphore.vi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989139"/>
            <a:ext cx="940117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267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/>
              <a:t>Release</a:t>
            </a:r>
            <a:r>
              <a:rPr lang="pl-PL" dirty="0"/>
              <a:t> Semaphore.vi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8" y="1772816"/>
            <a:ext cx="9489504" cy="453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298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Gates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204864"/>
            <a:ext cx="87249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783933" y="5733256"/>
            <a:ext cx="2490242" cy="553390"/>
          </a:xfrm>
        </p:spPr>
        <p:txBody>
          <a:bodyPr/>
          <a:lstStyle/>
          <a:p>
            <a:pPr algn="ctr"/>
            <a:r>
              <a:rPr lang="pl-PL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04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C:\Users\mbienkow\Desktop\semafory\that_s_all_folks__by_surrimugge-d6rfav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" r="1024"/>
          <a:stretch/>
        </p:blipFill>
        <p:spPr bwMode="auto">
          <a:xfrm>
            <a:off x="0" y="939452"/>
            <a:ext cx="9906000" cy="57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7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Contact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459917" y="2924944"/>
            <a:ext cx="6986166" cy="1872208"/>
          </a:xfrm>
        </p:spPr>
        <p:txBody>
          <a:bodyPr/>
          <a:lstStyle/>
          <a:p>
            <a:pPr algn="ctr"/>
            <a:r>
              <a:rPr lang="pl-PL" dirty="0" smtClean="0"/>
              <a:t>michal.bienkowski@espotel.com</a:t>
            </a:r>
          </a:p>
          <a:p>
            <a:pPr algn="ctr"/>
            <a:r>
              <a:rPr lang="pl-PL" dirty="0" smtClean="0"/>
              <a:t>Test </a:t>
            </a:r>
            <a:r>
              <a:rPr lang="pl-PL" dirty="0"/>
              <a:t>Design </a:t>
            </a:r>
            <a:r>
              <a:rPr lang="pl-PL" dirty="0" err="1" smtClean="0"/>
              <a:t>Engineer</a:t>
            </a:r>
            <a:r>
              <a:rPr lang="pl-PL" dirty="0" smtClean="0"/>
              <a:t> in </a:t>
            </a:r>
            <a:r>
              <a:rPr lang="pl-PL" dirty="0" err="1" smtClean="0"/>
              <a:t>Espotel</a:t>
            </a:r>
            <a:r>
              <a:rPr lang="pl-PL" dirty="0" smtClean="0"/>
              <a:t> Poland</a:t>
            </a:r>
          </a:p>
          <a:p>
            <a:pPr algn="ctr"/>
            <a:r>
              <a:rPr lang="pl-PL" dirty="0" smtClean="0"/>
              <a:t>CLD, CTD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Graphics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4390" y="1981915"/>
            <a:ext cx="88576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pl-PL" sz="1000" dirty="0" smtClean="0">
                <a:hlinkClick r:id="rId3"/>
              </a:rPr>
              <a:t>https</a:t>
            </a:r>
            <a:r>
              <a:rPr lang="pl-PL" sz="1000" dirty="0">
                <a:hlinkClick r:id="rId3"/>
              </a:rPr>
              <a:t>://</a:t>
            </a:r>
            <a:r>
              <a:rPr lang="pl-PL" sz="1000" dirty="0" smtClean="0">
                <a:hlinkClick r:id="rId3"/>
              </a:rPr>
              <a:t>manifestovoice.com/apps/IMT/UploadedFiles/58/f_2b6de34f18f0574c58fcdde6578cabc7/freeze-card.jpg?v=1456524944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 smtClean="0">
                <a:hlinkClick r:id="rId4"/>
              </a:rPr>
              <a:t>http</a:t>
            </a:r>
            <a:r>
              <a:rPr lang="pl-PL" sz="1000" dirty="0">
                <a:hlinkClick r:id="rId4"/>
              </a:rPr>
              <a:t>://www.goliath.com/wp-content/uploads/2015/11/arnold-schwarzenegger-mr.-</a:t>
            </a:r>
            <a:r>
              <a:rPr lang="pl-PL" sz="1000" dirty="0" smtClean="0">
                <a:hlinkClick r:id="rId4"/>
              </a:rPr>
              <a:t>freeze-batman-and-robin-1997-movie.jpg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5"/>
              </a:rPr>
              <a:t>https://</a:t>
            </a:r>
            <a:r>
              <a:rPr lang="pl-PL" sz="1000" dirty="0" smtClean="0">
                <a:hlinkClick r:id="rId5"/>
              </a:rPr>
              <a:t>hillarydalie.files.wordpress.com/2012/05/no2.jpg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6"/>
              </a:rPr>
              <a:t>http://</a:t>
            </a:r>
            <a:r>
              <a:rPr lang="pl-PL" sz="1000" dirty="0" smtClean="0">
                <a:hlinkClick r:id="rId6"/>
              </a:rPr>
              <a:t>www.pixteller.com/pdata/t/l-109991.jpg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7"/>
              </a:rPr>
              <a:t>http://</a:t>
            </a:r>
            <a:r>
              <a:rPr lang="pl-PL" sz="1000" dirty="0" smtClean="0">
                <a:hlinkClick r:id="rId7"/>
              </a:rPr>
              <a:t>www.ni.com/cms/images/devzone/tut/measurement%20control%20applications_550.jpg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8"/>
              </a:rPr>
              <a:t>http://i.perezhilton.com/wp-content/uploads/2015/04/youtube-subscription-service__</a:t>
            </a:r>
            <a:r>
              <a:rPr lang="pl-PL" sz="1000" dirty="0" smtClean="0">
                <a:hlinkClick r:id="rId8"/>
              </a:rPr>
              <a:t>oPt.jpg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9"/>
              </a:rPr>
              <a:t>http://</a:t>
            </a:r>
            <a:r>
              <a:rPr lang="pl-PL" sz="1000" dirty="0" smtClean="0">
                <a:hlinkClick r:id="rId9"/>
              </a:rPr>
              <a:t>www.demotywuje.pl/photos/679_1304016299.jpg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10"/>
              </a:rPr>
              <a:t>https://</a:t>
            </a:r>
            <a:r>
              <a:rPr lang="pl-PL" sz="1000" dirty="0" smtClean="0">
                <a:hlinkClick r:id="rId10"/>
              </a:rPr>
              <a:t>cdn.evbuc.com/eventlogos/23285750/homer.jpg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11"/>
              </a:rPr>
              <a:t>http://</a:t>
            </a:r>
            <a:r>
              <a:rPr lang="pl-PL" sz="1000" dirty="0" smtClean="0">
                <a:hlinkClick r:id="rId11"/>
              </a:rPr>
              <a:t>armageddononline.org/wp-content/uploads/2015/10/nuclear-holocaust.jpg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12"/>
              </a:rPr>
              <a:t>https://</a:t>
            </a:r>
            <a:r>
              <a:rPr lang="pl-PL" sz="1000" dirty="0" smtClean="0">
                <a:hlinkClick r:id="rId12"/>
              </a:rPr>
              <a:t>45.media.tumblr.com/tumblr_lie8z1dyVG1qi6v54o1_500.gif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13"/>
              </a:rPr>
              <a:t>http://</a:t>
            </a:r>
            <a:r>
              <a:rPr lang="pl-PL" sz="1000" dirty="0" smtClean="0">
                <a:hlinkClick r:id="rId13"/>
              </a:rPr>
              <a:t>www.artfactory.com/images/IronDoorCustomHRG890_01.jpg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>
                <a:hlinkClick r:id="rId14"/>
              </a:rPr>
              <a:t>http://</a:t>
            </a:r>
            <a:r>
              <a:rPr lang="pl-PL" sz="1000" dirty="0" smtClean="0">
                <a:hlinkClick r:id="rId14"/>
              </a:rPr>
              <a:t>cdn.meme.am/instances/500x/62844239.jpg</a:t>
            </a:r>
            <a:endParaRPr lang="pl-PL" sz="1000" dirty="0" smtClean="0"/>
          </a:p>
          <a:p>
            <a:pPr marL="228600" indent="-228600">
              <a:buAutoNum type="arabicPeriod"/>
            </a:pPr>
            <a:r>
              <a:rPr lang="pl-PL" sz="1000" dirty="0" smtClean="0">
                <a:hlinkClick r:id="rId15"/>
              </a:rPr>
              <a:t>http</a:t>
            </a:r>
            <a:r>
              <a:rPr lang="pl-PL" sz="1000" dirty="0">
                <a:hlinkClick r:id="rId15"/>
              </a:rPr>
              <a:t>://img09.deviantart.net/0248/i/2013/295/d/8/that_s_all_folks__</a:t>
            </a:r>
            <a:r>
              <a:rPr lang="pl-PL" sz="1000" dirty="0" smtClean="0">
                <a:hlinkClick r:id="rId15"/>
              </a:rPr>
              <a:t>by_surrimugge-d6rfav1.png</a:t>
            </a: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 smtClean="0"/>
          </a:p>
          <a:p>
            <a:pPr marL="228600" indent="-228600">
              <a:buAutoNum type="arabicPeriod"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1847161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23" y="1772816"/>
            <a:ext cx="6463755" cy="397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22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122" name="Picture 2" descr="C:\Users\mbienkow\Desktop\semafory\l-1099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3897"/>
            <a:ext cx="9906000" cy="572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42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dirty="0" err="1" smtClean="0"/>
              <a:t>Multithreading</a:t>
            </a:r>
            <a:endParaRPr lang="en-US" dirty="0"/>
          </a:p>
        </p:txBody>
      </p:sp>
      <p:pic>
        <p:nvPicPr>
          <p:cNvPr id="6146" name="Picture 2" descr="C:\Users\mbienkow\Desktop\semafory\measurement control applications_5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6" y="2174876"/>
            <a:ext cx="8394948" cy="38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415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dirty="0" err="1" smtClean="0"/>
              <a:t>So</a:t>
            </a:r>
            <a:r>
              <a:rPr lang="pl-PL" dirty="0" smtClean="0"/>
              <a:t>, </a:t>
            </a:r>
            <a:r>
              <a:rPr lang="pl-PL" dirty="0" err="1" smtClean="0"/>
              <a:t>LabVIEW</a:t>
            </a:r>
            <a:r>
              <a:rPr lang="pl-PL" dirty="0" smtClean="0"/>
              <a:t> </a:t>
            </a:r>
            <a:r>
              <a:rPr lang="pl-PL" dirty="0" err="1" smtClean="0"/>
              <a:t>knows</a:t>
            </a:r>
            <a:r>
              <a:rPr lang="pl-PL" dirty="0" smtClean="0"/>
              <a:t> </a:t>
            </a:r>
            <a:r>
              <a:rPr lang="pl-PL" dirty="0" err="1" smtClean="0"/>
              <a:t>multithreading</a:t>
            </a:r>
            <a:r>
              <a:rPr lang="pl-PL" dirty="0" smtClean="0"/>
              <a:t>?!</a:t>
            </a:r>
            <a:endParaRPr lang="en-US" dirty="0"/>
          </a:p>
        </p:txBody>
      </p:sp>
      <p:pic>
        <p:nvPicPr>
          <p:cNvPr id="7170" name="Picture 2" descr="C:\Users\mbienkow\Desktop\semafory\youtube-subscription-service__o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989139"/>
            <a:ext cx="55245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2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dirty="0" err="1" smtClean="0"/>
              <a:t>Multithreading</a:t>
            </a:r>
            <a:r>
              <a:rPr lang="pl-PL" dirty="0" smtClean="0"/>
              <a:t> Application - </a:t>
            </a:r>
            <a:r>
              <a:rPr lang="pl-PL" dirty="0" err="1" smtClean="0"/>
              <a:t>Example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93" y="1989139"/>
            <a:ext cx="5590208" cy="399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3901" y="2148833"/>
            <a:ext cx="171925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dirty="0"/>
              <a:t>ATM Controller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43901" y="2881239"/>
            <a:ext cx="260840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dirty="0" err="1"/>
              <a:t>Configuration</a:t>
            </a:r>
            <a:r>
              <a:rPr lang="pl-PL" dirty="0"/>
              <a:t> Database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3901" y="3630775"/>
            <a:ext cx="15696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dirty="0" smtClean="0"/>
              <a:t>Error Handler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572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" grpId="0" animBg="1"/>
      <p:bldP spid="2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dirty="0" err="1"/>
              <a:t>Multithreading</a:t>
            </a:r>
            <a:r>
              <a:rPr lang="pl-PL" dirty="0"/>
              <a:t> Application - </a:t>
            </a:r>
            <a:r>
              <a:rPr lang="pl-PL" dirty="0" err="1"/>
              <a:t>Example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05" y="1884267"/>
            <a:ext cx="6271790" cy="436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1661624"/>
            <a:ext cx="2631472" cy="263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134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dirty="0" smtClean="0"/>
              <a:t>Error Handler - </a:t>
            </a:r>
            <a:r>
              <a:rPr lang="pl-PL" dirty="0" err="1" smtClean="0"/>
              <a:t>Example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82" y="1748077"/>
            <a:ext cx="9148236" cy="477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043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theme/theme1.xml><?xml version="1.0" encoding="utf-8"?>
<a:theme xmlns:a="http://schemas.openxmlformats.org/drawingml/2006/main" name="Espotel_eye_plain">
  <a:themeElements>
    <a:clrScheme name="Espotel">
      <a:dk1>
        <a:sysClr val="windowText" lastClr="000000"/>
      </a:dk1>
      <a:lt1>
        <a:srgbClr val="FFFFFF"/>
      </a:lt1>
      <a:dk2>
        <a:srgbClr val="005092"/>
      </a:dk2>
      <a:lt2>
        <a:srgbClr val="0092D4"/>
      </a:lt2>
      <a:accent1>
        <a:srgbClr val="0092D4"/>
      </a:accent1>
      <a:accent2>
        <a:srgbClr val="005092"/>
      </a:accent2>
      <a:accent3>
        <a:srgbClr val="56AF31"/>
      </a:accent3>
      <a:accent4>
        <a:srgbClr val="FFE700"/>
      </a:accent4>
      <a:accent5>
        <a:srgbClr val="AB3A8D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Espotel">
      <a:dk1>
        <a:sysClr val="windowText" lastClr="000000"/>
      </a:dk1>
      <a:lt1>
        <a:srgbClr val="FFFFFF"/>
      </a:lt1>
      <a:dk2>
        <a:srgbClr val="005092"/>
      </a:dk2>
      <a:lt2>
        <a:srgbClr val="0092D4"/>
      </a:lt2>
      <a:accent1>
        <a:srgbClr val="0092D4"/>
      </a:accent1>
      <a:accent2>
        <a:srgbClr val="005092"/>
      </a:accent2>
      <a:accent3>
        <a:srgbClr val="56AF31"/>
      </a:accent3>
      <a:accent4>
        <a:srgbClr val="FFE700"/>
      </a:accent4>
      <a:accent5>
        <a:srgbClr val="AB3A8D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12F0A2A093A84AA1B28DAF6BBD28BF" ma:contentTypeVersion="0" ma:contentTypeDescription="Create a new document." ma:contentTypeScope="" ma:versionID="1c92770e35e693ee3e778b8c9ecf4230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9D6D1E7-F93C-40CF-9929-E3DBEBBA2D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AA4082-977F-45A4-9987-C4D602E96EB4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D844FB-77B9-426B-BBAE-91F189FD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Espotel_presentation_template</Template>
  <TotalTime>1322</TotalTime>
  <Words>1427</Words>
  <Application>Microsoft Office PowerPoint</Application>
  <PresentationFormat>A4 Paper (210x297 mm)</PresentationFormat>
  <Paragraphs>217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Espotel_eye_plain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Bieńkowski Michał</dc:creator>
  <cp:lastModifiedBy>Bieńkowski Michał</cp:lastModifiedBy>
  <cp:revision>74</cp:revision>
  <cp:lastPrinted>2011-12-29T11:38:58Z</cp:lastPrinted>
  <dcterms:created xsi:type="dcterms:W3CDTF">2016-03-05T23:21:08Z</dcterms:created>
  <dcterms:modified xsi:type="dcterms:W3CDTF">2016-03-11T13:08:05Z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0x0101008712F0A2A093A84AA1B28DAF6BBD28BF</vt:lpwstr>
  </property>
</Properties>
</file>